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0" r:id="rId2"/>
    <p:sldId id="258" r:id="rId3"/>
    <p:sldId id="261" r:id="rId4"/>
    <p:sldId id="259" r:id="rId5"/>
    <p:sldId id="256" r:id="rId6"/>
    <p:sldId id="257" r:id="rId7"/>
  </p:sldIdLst>
  <p:sldSz cx="9144000" cy="6858000" type="screen4x3"/>
  <p:notesSz cx="7099300" cy="93853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011" autoAdjust="0"/>
    <p:restoredTop sz="94660"/>
  </p:normalViewPr>
  <p:slideViewPr>
    <p:cSldViewPr snapToGrid="0">
      <p:cViewPr varScale="1">
        <p:scale>
          <a:sx n="87" d="100"/>
          <a:sy n="87" d="100"/>
        </p:scale>
        <p:origin x="522" y="45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9E829E-E8D6-4A61-9E09-FEB55E70A0D1}" type="datetimeFigureOut">
              <a:rPr lang="en-US" smtClean="0"/>
              <a:t>6/5/2023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0DCA32-64ED-4B92-AE28-94CA420B58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28033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9E829E-E8D6-4A61-9E09-FEB55E70A0D1}" type="datetimeFigureOut">
              <a:rPr lang="en-US" smtClean="0"/>
              <a:t>6/5/2023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0DCA32-64ED-4B92-AE28-94CA420B58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218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9E829E-E8D6-4A61-9E09-FEB55E70A0D1}" type="datetimeFigureOut">
              <a:rPr lang="en-US" smtClean="0"/>
              <a:t>6/5/2023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0DCA32-64ED-4B92-AE28-94CA420B58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42402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9E829E-E8D6-4A61-9E09-FEB55E70A0D1}" type="datetimeFigureOut">
              <a:rPr lang="en-US" smtClean="0"/>
              <a:t>6/5/2023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0DCA32-64ED-4B92-AE28-94CA420B58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95867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9E829E-E8D6-4A61-9E09-FEB55E70A0D1}" type="datetimeFigureOut">
              <a:rPr lang="en-US" smtClean="0"/>
              <a:t>6/5/2023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0DCA32-64ED-4B92-AE28-94CA420B58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19608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9E829E-E8D6-4A61-9E09-FEB55E70A0D1}" type="datetimeFigureOut">
              <a:rPr lang="en-US" smtClean="0"/>
              <a:t>6/5/2023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0DCA32-64ED-4B92-AE28-94CA420B58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04973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9E829E-E8D6-4A61-9E09-FEB55E70A0D1}" type="datetimeFigureOut">
              <a:rPr lang="en-US" smtClean="0"/>
              <a:t>6/5/2023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0DCA32-64ED-4B92-AE28-94CA420B58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35026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9E829E-E8D6-4A61-9E09-FEB55E70A0D1}" type="datetimeFigureOut">
              <a:rPr lang="en-US" smtClean="0"/>
              <a:t>6/5/2023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0DCA32-64ED-4B92-AE28-94CA420B58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56243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9E829E-E8D6-4A61-9E09-FEB55E70A0D1}" type="datetimeFigureOut">
              <a:rPr lang="en-US" smtClean="0"/>
              <a:t>6/5/2023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0DCA32-64ED-4B92-AE28-94CA420B58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24677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9E829E-E8D6-4A61-9E09-FEB55E70A0D1}" type="datetimeFigureOut">
              <a:rPr lang="en-US" smtClean="0"/>
              <a:t>6/5/2023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0DCA32-64ED-4B92-AE28-94CA420B58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16068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9E829E-E8D6-4A61-9E09-FEB55E70A0D1}" type="datetimeFigureOut">
              <a:rPr lang="en-US" smtClean="0"/>
              <a:t>6/5/2023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0DCA32-64ED-4B92-AE28-94CA420B58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82417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9E829E-E8D6-4A61-9E09-FEB55E70A0D1}" type="datetimeFigureOut">
              <a:rPr lang="en-US" smtClean="0"/>
              <a:t>6/5/2023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0DCA32-64ED-4B92-AE28-94CA420B58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09170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g"/><Relationship Id="rId4" Type="http://schemas.openxmlformats.org/officeDocument/2006/relationships/image" Target="../media/image3.jp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C89C11EF-39C8-2D64-C4C2-DF906EDC4653}"/>
              </a:ext>
            </a:extLst>
          </p:cNvPr>
          <p:cNvSpPr txBox="1"/>
          <p:nvPr/>
        </p:nvSpPr>
        <p:spPr>
          <a:xfrm>
            <a:off x="1828801" y="412789"/>
            <a:ext cx="703470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/>
              <a:t>Welcome to The Villages Archery Club </a:t>
            </a:r>
          </a:p>
          <a:p>
            <a:pPr algn="ctr"/>
            <a:r>
              <a:rPr lang="en-US" sz="2800" b="1" dirty="0"/>
              <a:t>Summer 300  League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DC46D6C-5978-EE1A-1DC4-E0F3B77B97C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367" y="0"/>
            <a:ext cx="1503431" cy="1879289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5AB01812-D5F8-F0D3-B835-C5D7781E437E}"/>
              </a:ext>
            </a:extLst>
          </p:cNvPr>
          <p:cNvSpPr txBox="1"/>
          <p:nvPr/>
        </p:nvSpPr>
        <p:spPr>
          <a:xfrm>
            <a:off x="973303" y="2029036"/>
            <a:ext cx="7637764" cy="42473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dirty="0"/>
              <a:t>The League:</a:t>
            </a:r>
          </a:p>
          <a:p>
            <a:endParaRPr lang="en-US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The league is open to both club members and non-club members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The league will begin in mid July and will be about 12 weeks long (based on the number of participants)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Shooting will be at either range (Paradise and Dudley)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The preferred League shooting time is 9:00 Monday mornings at both Dudley and Paradise, but alternate times and days are allowed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There is a $10 entry fee, and all funds are used as prize money for the participants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There will be both team and individual prizes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22989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C89C11EF-39C8-2D64-C4C2-DF906EDC4653}"/>
              </a:ext>
            </a:extLst>
          </p:cNvPr>
          <p:cNvSpPr txBox="1"/>
          <p:nvPr/>
        </p:nvSpPr>
        <p:spPr>
          <a:xfrm>
            <a:off x="1828801" y="412789"/>
            <a:ext cx="703470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/>
              <a:t>The Villages Archery Club</a:t>
            </a:r>
            <a:br>
              <a:rPr lang="en-US" sz="2800" b="1" dirty="0"/>
            </a:br>
            <a:r>
              <a:rPr lang="en-US" sz="2800" b="1" dirty="0"/>
              <a:t>Summer 300  League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DC46D6C-5978-EE1A-1DC4-E0F3B77B97C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367" y="0"/>
            <a:ext cx="1503431" cy="1879289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5AB01812-D5F8-F0D3-B835-C5D7781E437E}"/>
              </a:ext>
            </a:extLst>
          </p:cNvPr>
          <p:cNvSpPr txBox="1"/>
          <p:nvPr/>
        </p:nvSpPr>
        <p:spPr>
          <a:xfrm>
            <a:off x="973303" y="2029036"/>
            <a:ext cx="7637764" cy="3416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dirty="0"/>
              <a:t>What is a 300 (aka Indoor) round?</a:t>
            </a:r>
          </a:p>
          <a:p>
            <a:endParaRPr lang="en-US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A 300 round is 12 ends of 5 arrows, for a total of 60 arrows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All ends are shot at 20 yards, regardless of equipment type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Each arrow is worth a potential of 5 points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We will be using the NFAA indoor targets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Single spot targets for Recurve and Barebow, and 5-spots for Compound shooters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BCA6EC03-F527-CA24-F139-D08777C9992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1560" y="4484955"/>
            <a:ext cx="2227710" cy="2220296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620899E6-37D7-89AC-B625-658CAAF3A86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30200" y="4480766"/>
            <a:ext cx="2231434" cy="2220295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019CEF39-6C82-BA01-541F-449FAF98291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0317" y="4484955"/>
            <a:ext cx="1591380" cy="22202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872590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C89C11EF-39C8-2D64-C4C2-DF906EDC4653}"/>
              </a:ext>
            </a:extLst>
          </p:cNvPr>
          <p:cNvSpPr txBox="1"/>
          <p:nvPr/>
        </p:nvSpPr>
        <p:spPr>
          <a:xfrm>
            <a:off x="1828801" y="412789"/>
            <a:ext cx="703470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/>
              <a:t>The Villages Archery Club</a:t>
            </a:r>
            <a:br>
              <a:rPr lang="en-US" sz="2800" b="1" dirty="0"/>
            </a:br>
            <a:r>
              <a:rPr lang="en-US" sz="2800" b="1" dirty="0"/>
              <a:t>Summer 300  League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DC46D6C-5978-EE1A-1DC4-E0F3B77B97C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367" y="0"/>
            <a:ext cx="1503431" cy="1879289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5AB01812-D5F8-F0D3-B835-C5D7781E437E}"/>
              </a:ext>
            </a:extLst>
          </p:cNvPr>
          <p:cNvSpPr txBox="1"/>
          <p:nvPr/>
        </p:nvSpPr>
        <p:spPr>
          <a:xfrm>
            <a:off x="973303" y="1879289"/>
            <a:ext cx="7677907" cy="480131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dirty="0"/>
              <a:t>How does the League work?</a:t>
            </a:r>
          </a:p>
          <a:p>
            <a:endParaRPr lang="en-US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Each archer will have a handicap (This levels the playing field and lets everyone be competitive, regardless of equipment or skill level)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Handicaps will be established prior to the league start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Participants will be combined into teams based on handicaps, so all teams are relatively equal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Each week, teams will be matched up and individual archers will be paired up with an opponent (again based on handicap/ranking)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The preferred League shooting time is 9:00 Monday mornings at both Dudley and Paradise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Archers will coordinate with their opponent to agree on a range, day and time to shoot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If you can’t align schedules, shooting with other league participants, pre-shooting, and individual shooting are allowed (with caveats)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Scores are to be submitted to the League Secretary each week via email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865404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DC46D6C-5978-EE1A-1DC4-E0F3B77B97C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367" y="0"/>
            <a:ext cx="1503431" cy="1879289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5AB01812-D5F8-F0D3-B835-C5D7781E437E}"/>
              </a:ext>
            </a:extLst>
          </p:cNvPr>
          <p:cNvSpPr txBox="1"/>
          <p:nvPr/>
        </p:nvSpPr>
        <p:spPr>
          <a:xfrm>
            <a:off x="1252551" y="1421261"/>
            <a:ext cx="7637764" cy="535531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dirty="0"/>
              <a:t>Establishing a handicap: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The handicaps for this league are the difference between your average score and the maximum score of 300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Handicaps need to be established prior to league start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Each archer will need to shoot at least six 300 rounds, and submit their scorecards prior to the start of the league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Handicap rounds can be shot at either range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Score cards need to be photographed and emailed to jeffwiseman@comcast.net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r>
              <a:rPr lang="en-US" b="1" dirty="0"/>
              <a:t>Getting started: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Targets are available in the shop at Paradise and through the Club officers at Dudley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Targets should be reused as much as possible (both for practice and multiple 300 rounds)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Scorecards are available for download/printing on our website under the section titles “Summer League 2023”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C045E54-6BF3-EB1D-33A7-A9BC16EAEDE0}"/>
              </a:ext>
            </a:extLst>
          </p:cNvPr>
          <p:cNvSpPr txBox="1"/>
          <p:nvPr/>
        </p:nvSpPr>
        <p:spPr>
          <a:xfrm>
            <a:off x="1981201" y="565189"/>
            <a:ext cx="703470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/>
              <a:t>The Villages Archery Club</a:t>
            </a:r>
            <a:br>
              <a:rPr lang="en-US" sz="2800" b="1" dirty="0"/>
            </a:br>
            <a:r>
              <a:rPr lang="en-US" sz="2800" b="1" dirty="0"/>
              <a:t>Summer 300  League</a:t>
            </a:r>
          </a:p>
        </p:txBody>
      </p:sp>
    </p:spTree>
    <p:extLst>
      <p:ext uri="{BB962C8B-B14F-4D97-AF65-F5344CB8AC3E}">
        <p14:creationId xmlns:p14="http://schemas.microsoft.com/office/powerpoint/2010/main" val="48138075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00E86280-8327-6784-3B23-1B45FB1F714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759" y="1002634"/>
            <a:ext cx="4231113" cy="4209993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FA573B74-B288-626D-48CA-3905652D9AD5}"/>
              </a:ext>
            </a:extLst>
          </p:cNvPr>
          <p:cNvSpPr txBox="1"/>
          <p:nvPr/>
        </p:nvSpPr>
        <p:spPr>
          <a:xfrm>
            <a:off x="2259315" y="2722909"/>
            <a:ext cx="44863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rgbClr val="FF0000"/>
                </a:solidFill>
              </a:rPr>
              <a:t>5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E4656F1-10E8-CE9A-628B-F0F0D4C1270F}"/>
              </a:ext>
            </a:extLst>
          </p:cNvPr>
          <p:cNvSpPr txBox="1"/>
          <p:nvPr/>
        </p:nvSpPr>
        <p:spPr>
          <a:xfrm>
            <a:off x="2608835" y="2722909"/>
            <a:ext cx="44863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rgbClr val="FF0000"/>
                </a:solidFill>
              </a:rPr>
              <a:t>4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F13125F-F21B-1F3E-03C7-F1BA557F576D}"/>
              </a:ext>
            </a:extLst>
          </p:cNvPr>
          <p:cNvSpPr txBox="1"/>
          <p:nvPr/>
        </p:nvSpPr>
        <p:spPr>
          <a:xfrm>
            <a:off x="3024732" y="2722909"/>
            <a:ext cx="44863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99FE76F-ACF0-D162-E17A-4E73F66542E7}"/>
              </a:ext>
            </a:extLst>
          </p:cNvPr>
          <p:cNvSpPr txBox="1"/>
          <p:nvPr/>
        </p:nvSpPr>
        <p:spPr>
          <a:xfrm>
            <a:off x="3379712" y="2722908"/>
            <a:ext cx="44863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67B5F43-B782-CF1E-74C4-C86DFB2F3DE7}"/>
              </a:ext>
            </a:extLst>
          </p:cNvPr>
          <p:cNvSpPr txBox="1"/>
          <p:nvPr/>
        </p:nvSpPr>
        <p:spPr>
          <a:xfrm>
            <a:off x="3815107" y="2722908"/>
            <a:ext cx="44863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rgbClr val="FF0000"/>
                </a:solidFill>
              </a:rPr>
              <a:t>1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4AF181C7-F97C-DFE1-BEBF-4A6D0CFBB04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1650" y="1006405"/>
            <a:ext cx="4220265" cy="4206222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2B8447A6-DE27-828C-792E-DBCCCD6B4235}"/>
              </a:ext>
            </a:extLst>
          </p:cNvPr>
          <p:cNvSpPr txBox="1"/>
          <p:nvPr/>
        </p:nvSpPr>
        <p:spPr>
          <a:xfrm>
            <a:off x="6774159" y="2787043"/>
            <a:ext cx="4480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</a:rPr>
              <a:t>5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BA0E754-3D64-1BED-ABCB-99EA70291030}"/>
              </a:ext>
            </a:extLst>
          </p:cNvPr>
          <p:cNvSpPr txBox="1"/>
          <p:nvPr/>
        </p:nvSpPr>
        <p:spPr>
          <a:xfrm>
            <a:off x="7129764" y="2770389"/>
            <a:ext cx="4480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</a:rPr>
              <a:t>4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043AC83-AEA9-4F47-BB63-0741B8C71603}"/>
              </a:ext>
            </a:extLst>
          </p:cNvPr>
          <p:cNvSpPr txBox="1"/>
          <p:nvPr/>
        </p:nvSpPr>
        <p:spPr>
          <a:xfrm>
            <a:off x="1114315" y="202298"/>
            <a:ext cx="6915369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/>
              <a:t>Targets and Scoring</a:t>
            </a:r>
          </a:p>
          <a:p>
            <a:endParaRPr lang="en-US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AB97F525-8491-069F-A7CA-74BAB4F587C1}"/>
              </a:ext>
            </a:extLst>
          </p:cNvPr>
          <p:cNvSpPr txBox="1"/>
          <p:nvPr/>
        </p:nvSpPr>
        <p:spPr>
          <a:xfrm>
            <a:off x="753117" y="5793223"/>
            <a:ext cx="7637764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400" b="1" dirty="0"/>
              <a:t>A 300 round is 12 ends of 5 arrows = 60 arrows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993307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D5AF0B27-E5A7-3E52-7368-699BA150951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082" y="328527"/>
            <a:ext cx="4444481" cy="6200946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C89C11EF-39C8-2D64-C4C2-DF906EDC4653}"/>
              </a:ext>
            </a:extLst>
          </p:cNvPr>
          <p:cNvSpPr txBox="1"/>
          <p:nvPr/>
        </p:nvSpPr>
        <p:spPr>
          <a:xfrm>
            <a:off x="4932563" y="328527"/>
            <a:ext cx="3982970" cy="60324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Scoring:</a:t>
            </a:r>
          </a:p>
          <a:p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Each archer has a score card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2 people score each target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One calls out the scores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One writes down the scores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Both make sure the scores are correct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Scores are called/written from highest to lowest for each end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err="1"/>
              <a:t>Xs</a:t>
            </a:r>
            <a:r>
              <a:rPr lang="en-US" dirty="0"/>
              <a:t> count as 5, but are written as “X”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Each end is totaled and </a:t>
            </a:r>
            <a:r>
              <a:rPr lang="en-US" dirty="0" err="1"/>
              <a:t>cumed</a:t>
            </a: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The total score, handicap and grand total are written at the bottom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Both archers sign each score card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endParaRPr lang="en-US" dirty="0"/>
          </a:p>
          <a:p>
            <a:r>
              <a:rPr lang="en-US" sz="1400" dirty="0"/>
              <a:t>Notes: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You will not have a handicap until the league begins.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We are not using </a:t>
            </a:r>
            <a:r>
              <a:rPr lang="en-US" sz="1400" dirty="0" err="1"/>
              <a:t>Xs</a:t>
            </a:r>
            <a:r>
              <a:rPr lang="en-US" sz="1400" dirty="0"/>
              <a:t> as tie breakers in this league</a:t>
            </a:r>
          </a:p>
        </p:txBody>
      </p:sp>
    </p:spTree>
    <p:extLst>
      <p:ext uri="{BB962C8B-B14F-4D97-AF65-F5344CB8AC3E}">
        <p14:creationId xmlns:p14="http://schemas.microsoft.com/office/powerpoint/2010/main" val="302062899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 2013 - 2022</Template>
  <TotalTime>136</TotalTime>
  <Words>601</Words>
  <Application>Microsoft Office PowerPoint</Application>
  <PresentationFormat>On-screen Show (4:3)</PresentationFormat>
  <Paragraphs>74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Paul Nesbitt</dc:creator>
  <cp:lastModifiedBy>Paul Nesbitt</cp:lastModifiedBy>
  <cp:revision>8</cp:revision>
  <cp:lastPrinted>2023-05-26T23:54:35Z</cp:lastPrinted>
  <dcterms:created xsi:type="dcterms:W3CDTF">2023-05-21T12:38:45Z</dcterms:created>
  <dcterms:modified xsi:type="dcterms:W3CDTF">2023-06-05T16:55:11Z</dcterms:modified>
</cp:coreProperties>
</file>