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0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0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8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5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5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1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6E22-5E32-4A76-8551-9488E1B7522F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1DFC-D9D0-467F-A23D-85A2366E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How to Stay </a:t>
            </a:r>
            <a:r>
              <a:rPr lang="en-US" b="1" i="1" dirty="0">
                <a:solidFill>
                  <a:srgbClr val="00B050"/>
                </a:solidFill>
                <a:latin typeface="+mn-lt"/>
              </a:rPr>
              <a:t>IN</a:t>
            </a:r>
            <a:r>
              <a:rPr lang="en-US" dirty="0">
                <a:latin typeface="+mn-lt"/>
              </a:rPr>
              <a:t> The </a:t>
            </a:r>
            <a:r>
              <a:rPr lang="en-US" dirty="0" smtClean="0">
                <a:latin typeface="+mn-lt"/>
              </a:rPr>
              <a:t>Game ….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74003"/>
            <a:ext cx="9144000" cy="23995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or, Get </a:t>
            </a:r>
            <a:r>
              <a:rPr lang="en-US" sz="4800" b="1" i="1" dirty="0">
                <a:solidFill>
                  <a:srgbClr val="00B050"/>
                </a:solidFill>
              </a:rPr>
              <a:t>Out</a:t>
            </a:r>
            <a:r>
              <a:rPr lang="en-US" sz="4800" dirty="0"/>
              <a:t> Of A </a:t>
            </a:r>
            <a:r>
              <a:rPr lang="en-US" sz="4800" dirty="0" smtClean="0"/>
              <a:t>SLUMP …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or, Get </a:t>
            </a:r>
            <a:r>
              <a:rPr lang="en-US" sz="4800" b="1" i="1" dirty="0" smtClean="0">
                <a:solidFill>
                  <a:srgbClr val="00B050"/>
                </a:solidFill>
              </a:rPr>
              <a:t>Back</a:t>
            </a:r>
            <a:r>
              <a:rPr lang="en-US" sz="4800" dirty="0" smtClean="0"/>
              <a:t> to Basics</a:t>
            </a:r>
            <a:endParaRPr lang="en-US" sz="4800" dirty="0"/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66" y="0"/>
            <a:ext cx="11942956" cy="6590371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4000" b="1" dirty="0" smtClean="0"/>
              <a:t>The 3 Plateaus of Archery</a:t>
            </a:r>
          </a:p>
          <a:p>
            <a:pPr lvl="1">
              <a:lnSpc>
                <a:spcPct val="150000"/>
              </a:lnSpc>
            </a:pPr>
            <a:r>
              <a:rPr lang="en-US" sz="3200" b="1" dirty="0" smtClean="0"/>
              <a:t>Equipment</a:t>
            </a:r>
            <a:r>
              <a:rPr lang="en-US" sz="3600" b="1" dirty="0" smtClean="0"/>
              <a:t> </a:t>
            </a:r>
            <a:r>
              <a:rPr lang="en-US" sz="3200" b="1" dirty="0" smtClean="0"/>
              <a:t>focus</a:t>
            </a:r>
            <a:r>
              <a:rPr lang="en-US" sz="3600" b="1" dirty="0" smtClean="0"/>
              <a:t> </a:t>
            </a:r>
            <a:r>
              <a:rPr lang="en-US" dirty="0" smtClean="0"/>
              <a:t>(Newbies: 90-100% of your focus is at this level)</a:t>
            </a:r>
            <a:endParaRPr lang="en-US" sz="3600" b="1" dirty="0" smtClean="0"/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Equipment, Bow, Arrows, Setup, etc.</a:t>
            </a:r>
          </a:p>
          <a:p>
            <a:pPr lvl="1">
              <a:lnSpc>
                <a:spcPct val="150000"/>
              </a:lnSpc>
            </a:pPr>
            <a:r>
              <a:rPr lang="en-US" sz="3200" b="1" dirty="0" smtClean="0"/>
              <a:t>Shot Mechanics</a:t>
            </a:r>
            <a:r>
              <a:rPr lang="en-US" sz="3600" b="1" dirty="0" smtClean="0"/>
              <a:t> </a:t>
            </a:r>
            <a:r>
              <a:rPr lang="en-US" sz="3200" b="1" dirty="0" smtClean="0"/>
              <a:t>focus</a:t>
            </a:r>
            <a:r>
              <a:rPr lang="en-US" sz="3600" b="1" dirty="0" smtClean="0"/>
              <a:t> </a:t>
            </a:r>
            <a:r>
              <a:rPr lang="en-US" dirty="0" smtClean="0"/>
              <a:t>(50% on routines, 50% equipment)</a:t>
            </a:r>
            <a:endParaRPr lang="en-US" b="1" dirty="0" smtClean="0"/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Repeatable steps 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Repeatable Routines </a:t>
            </a:r>
            <a:r>
              <a:rPr lang="en-US" sz="2400" dirty="0" smtClean="0"/>
              <a:t>(Pre-Shot, Shot </a:t>
            </a:r>
            <a:r>
              <a:rPr lang="en-US" sz="2400" dirty="0"/>
              <a:t>E</a:t>
            </a:r>
            <a:r>
              <a:rPr lang="en-US" sz="2400" dirty="0" smtClean="0"/>
              <a:t>xecution, Post-Shot)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3200" b="1" dirty="0" smtClean="0"/>
              <a:t>Mental</a:t>
            </a:r>
            <a:r>
              <a:rPr lang="en-US" sz="3600" b="1" dirty="0" smtClean="0"/>
              <a:t> </a:t>
            </a:r>
            <a:r>
              <a:rPr lang="en-US" sz="3200" b="1" dirty="0"/>
              <a:t>G</a:t>
            </a:r>
            <a:r>
              <a:rPr lang="en-US" sz="3200" b="1" dirty="0" smtClean="0"/>
              <a:t>ame focus</a:t>
            </a:r>
            <a:r>
              <a:rPr lang="en-US" sz="3600" b="1" dirty="0" smtClean="0"/>
              <a:t> </a:t>
            </a:r>
            <a:r>
              <a:rPr lang="en-US" dirty="0" smtClean="0"/>
              <a:t>(&gt;90% on mental focus, &lt;10% on equipment &amp; mechanics)</a:t>
            </a:r>
            <a:endParaRPr lang="en-US" sz="3600" b="1" dirty="0" smtClean="0"/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Physical </a:t>
            </a:r>
            <a:r>
              <a:rPr lang="en-US" sz="2400" dirty="0" smtClean="0"/>
              <a:t>side of mental game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Psychological </a:t>
            </a:r>
            <a:r>
              <a:rPr lang="en-US" sz="2400" dirty="0" smtClean="0"/>
              <a:t>side of mental game</a:t>
            </a:r>
          </a:p>
          <a:p>
            <a:pPr lvl="1">
              <a:lnSpc>
                <a:spcPct val="150000"/>
              </a:lnSpc>
            </a:pP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5" y="0"/>
            <a:ext cx="11641873" cy="6768790"/>
          </a:xfrm>
        </p:spPr>
        <p:txBody>
          <a:bodyPr>
            <a:normAutofit fontScale="25000" lnSpcReduction="2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lvl="0" indent="0" algn="ctr">
              <a:lnSpc>
                <a:spcPct val="170000"/>
              </a:lnSpc>
              <a:buNone/>
            </a:pPr>
            <a:r>
              <a:rPr lang="en-US" sz="12800" b="1" dirty="0"/>
              <a:t>Never give yourself a reason to </a:t>
            </a:r>
            <a:r>
              <a:rPr lang="en-US" sz="12800" b="1" dirty="0" smtClean="0"/>
              <a:t>miss </a:t>
            </a:r>
          </a:p>
          <a:p>
            <a:pPr lvl="0">
              <a:lnSpc>
                <a:spcPct val="170000"/>
              </a:lnSpc>
            </a:pPr>
            <a:r>
              <a:rPr lang="en-US" sz="9600" dirty="0" smtClean="0"/>
              <a:t>When </a:t>
            </a:r>
            <a:r>
              <a:rPr lang="en-US" sz="9600" dirty="0"/>
              <a:t>your ready </a:t>
            </a:r>
            <a:r>
              <a:rPr lang="en-US" sz="9600" dirty="0" smtClean="0"/>
              <a:t>to “</a:t>
            </a:r>
            <a:r>
              <a:rPr lang="en-US" sz="9600" b="1" dirty="0" smtClean="0">
                <a:solidFill>
                  <a:srgbClr val="00B050"/>
                </a:solidFill>
              </a:rPr>
              <a:t>Take </a:t>
            </a:r>
            <a:r>
              <a:rPr lang="en-US" sz="9600" b="1" dirty="0">
                <a:solidFill>
                  <a:srgbClr val="00B050"/>
                </a:solidFill>
              </a:rPr>
              <a:t>Your </a:t>
            </a:r>
            <a:r>
              <a:rPr lang="en-US" sz="9600" b="1" dirty="0" smtClean="0">
                <a:solidFill>
                  <a:srgbClr val="00B050"/>
                </a:solidFill>
              </a:rPr>
              <a:t>Shot</a:t>
            </a:r>
            <a:r>
              <a:rPr lang="en-US" sz="9600" dirty="0" smtClean="0"/>
              <a:t>” </a:t>
            </a:r>
            <a:r>
              <a:rPr lang="en-US" sz="9600" dirty="0"/>
              <a:t>make sure you actually mean it</a:t>
            </a:r>
            <a:r>
              <a:rPr lang="en-US" sz="9600" dirty="0" smtClean="0"/>
              <a:t>.  </a:t>
            </a:r>
            <a:r>
              <a:rPr lang="en-US" sz="9600" dirty="0"/>
              <a:t>If not - </a:t>
            </a:r>
            <a:r>
              <a:rPr lang="en-US" sz="9600" b="1" dirty="0">
                <a:solidFill>
                  <a:srgbClr val="FF0000"/>
                </a:solidFill>
              </a:rPr>
              <a:t>LET </a:t>
            </a:r>
            <a:r>
              <a:rPr lang="en-US" sz="9600" b="1" dirty="0" smtClean="0">
                <a:solidFill>
                  <a:srgbClr val="FF0000"/>
                </a:solidFill>
              </a:rPr>
              <a:t>DOWN</a:t>
            </a:r>
            <a:endParaRPr lang="en-US" sz="9600" dirty="0"/>
          </a:p>
          <a:p>
            <a:pPr>
              <a:lnSpc>
                <a:spcPct val="170000"/>
              </a:lnSpc>
            </a:pPr>
            <a:r>
              <a:rPr lang="en-US" sz="10000" dirty="0"/>
              <a:t>The conscious mind will not stay 100% focused for more than 10 </a:t>
            </a:r>
            <a:r>
              <a:rPr lang="en-US" sz="10000" dirty="0" smtClean="0"/>
              <a:t>seconds – </a:t>
            </a:r>
            <a:r>
              <a:rPr lang="en-US" sz="10000" b="1" dirty="0" smtClean="0">
                <a:solidFill>
                  <a:srgbClr val="FF0000"/>
                </a:solidFill>
              </a:rPr>
              <a:t>LET DOWN</a:t>
            </a:r>
          </a:p>
          <a:p>
            <a:pPr lvl="1">
              <a:lnSpc>
                <a:spcPct val="170000"/>
              </a:lnSpc>
            </a:pPr>
            <a:r>
              <a:rPr lang="en-US" sz="8000" dirty="0"/>
              <a:t>Score, Target Panic (TP), Something doesn’t Feel </a:t>
            </a:r>
            <a:r>
              <a:rPr lang="en-US" sz="8000" dirty="0" smtClean="0"/>
              <a:t>Right, Where the spouse wants to go for dinner, etc.</a:t>
            </a:r>
          </a:p>
          <a:p>
            <a:pPr lvl="1">
              <a:lnSpc>
                <a:spcPct val="170000"/>
              </a:lnSpc>
            </a:pPr>
            <a:r>
              <a:rPr lang="en-US" sz="8000" dirty="0" smtClean="0"/>
              <a:t>You are no longer focused on the task at hand (remember the title – “</a:t>
            </a:r>
            <a:r>
              <a:rPr lang="en-US" sz="8000" b="1" dirty="0" smtClean="0"/>
              <a:t>How to STAY IN THE GAME”</a:t>
            </a:r>
            <a:r>
              <a:rPr lang="en-US" sz="8000" dirty="0" smtClean="0"/>
              <a:t>)</a:t>
            </a:r>
            <a:endParaRPr lang="en-US" sz="8000" dirty="0"/>
          </a:p>
          <a:p>
            <a:pPr>
              <a:lnSpc>
                <a:spcPct val="170000"/>
              </a:lnSpc>
            </a:pPr>
            <a:r>
              <a:rPr lang="en-US" sz="10000" dirty="0" smtClean="0"/>
              <a:t>The </a:t>
            </a:r>
            <a:r>
              <a:rPr lang="en-US" sz="10000" dirty="0"/>
              <a:t>conscious mind causes doubt – </a:t>
            </a:r>
            <a:r>
              <a:rPr lang="en-US" sz="10000" b="1" dirty="0">
                <a:solidFill>
                  <a:srgbClr val="FF0000"/>
                </a:solidFill>
              </a:rPr>
              <a:t>LET </a:t>
            </a:r>
            <a:r>
              <a:rPr lang="en-US" sz="10000" b="1" dirty="0" smtClean="0">
                <a:solidFill>
                  <a:srgbClr val="FF0000"/>
                </a:solidFill>
              </a:rPr>
              <a:t>DOWN</a:t>
            </a:r>
          </a:p>
          <a:p>
            <a:pPr lvl="1">
              <a:lnSpc>
                <a:spcPct val="170000"/>
              </a:lnSpc>
            </a:pPr>
            <a:r>
              <a:rPr lang="en-US" sz="8000" dirty="0"/>
              <a:t>If you hold too long the conscious mind takes control of the shot and tries to </a:t>
            </a:r>
            <a:r>
              <a:rPr lang="en-US" sz="11600" b="1" i="1" u="sng" dirty="0">
                <a:solidFill>
                  <a:srgbClr val="FF0000"/>
                </a:solidFill>
              </a:rPr>
              <a:t>improve </a:t>
            </a:r>
            <a:r>
              <a:rPr lang="en-US" sz="11600" b="1" i="1" u="sng" dirty="0" smtClean="0">
                <a:solidFill>
                  <a:srgbClr val="FF0000"/>
                </a:solidFill>
              </a:rPr>
              <a:t>it</a:t>
            </a:r>
          </a:p>
          <a:p>
            <a:pPr lvl="1">
              <a:lnSpc>
                <a:spcPct val="170000"/>
              </a:lnSpc>
            </a:pPr>
            <a:r>
              <a:rPr lang="en-US" sz="8000" dirty="0"/>
              <a:t>Never take your shot with a </a:t>
            </a:r>
            <a:r>
              <a:rPr lang="en-US" sz="8000" b="1" i="1" dirty="0">
                <a:solidFill>
                  <a:srgbClr val="FF0000"/>
                </a:solidFill>
              </a:rPr>
              <a:t>NEGATIVE</a:t>
            </a:r>
            <a:r>
              <a:rPr lang="en-US" sz="8000" dirty="0"/>
              <a:t> thought </a:t>
            </a:r>
            <a:r>
              <a:rPr lang="en-US" sz="8000" dirty="0" smtClean="0"/>
              <a:t>(Last thing you think about is the first thing you’ll do)</a:t>
            </a:r>
            <a:endParaRPr lang="en-US" sz="8000" dirty="0"/>
          </a:p>
          <a:p>
            <a:pPr lvl="1">
              <a:lnSpc>
                <a:spcPct val="170000"/>
              </a:lnSpc>
            </a:pPr>
            <a:r>
              <a:rPr lang="en-US" sz="8000" dirty="0" smtClean="0"/>
              <a:t>Develop </a:t>
            </a:r>
            <a:r>
              <a:rPr lang="en-US" sz="8000" dirty="0"/>
              <a:t>a mental rehearsal of YOUR Arrow hitting the target before you go to full draw</a:t>
            </a:r>
            <a:r>
              <a:rPr lang="en-US" sz="8000" dirty="0" smtClean="0"/>
              <a:t>.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en-US" sz="8400" b="1" i="1" dirty="0" smtClean="0">
                <a:solidFill>
                  <a:srgbClr val="00B050"/>
                </a:solidFill>
              </a:rPr>
              <a:t>Remember- The eyes see the target first so the hands can move based on what the eyes see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33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6000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35" y="89209"/>
            <a:ext cx="11153104" cy="645655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lvl="0">
              <a:lnSpc>
                <a:spcPct val="150000"/>
              </a:lnSpc>
            </a:pPr>
            <a:r>
              <a:rPr lang="en-US" sz="3700" dirty="0"/>
              <a:t>Never forget that the most important </a:t>
            </a:r>
            <a:r>
              <a:rPr lang="en-US" sz="3700" b="1" i="1" dirty="0">
                <a:solidFill>
                  <a:srgbClr val="00B050"/>
                </a:solidFill>
              </a:rPr>
              <a:t>Arrow You Will Ever Shoot </a:t>
            </a:r>
            <a:r>
              <a:rPr lang="en-US" sz="3700" dirty="0"/>
              <a:t>is the </a:t>
            </a:r>
            <a:r>
              <a:rPr lang="en-US" sz="3700" dirty="0" smtClean="0"/>
              <a:t>one you just nocked. </a:t>
            </a:r>
            <a:r>
              <a:rPr lang="en-US" sz="3700" dirty="0"/>
              <a:t>What you have already </a:t>
            </a:r>
            <a:r>
              <a:rPr lang="en-US" sz="3700" b="1" i="1" dirty="0" smtClean="0"/>
              <a:t>SHOT</a:t>
            </a:r>
            <a:r>
              <a:rPr lang="en-US" sz="3700" dirty="0" smtClean="0"/>
              <a:t> </a:t>
            </a:r>
            <a:r>
              <a:rPr lang="en-US" sz="3700" dirty="0"/>
              <a:t>or </a:t>
            </a:r>
            <a:r>
              <a:rPr lang="en-US" sz="3700" b="1" i="1" dirty="0" smtClean="0"/>
              <a:t>HOPE to SHOOT </a:t>
            </a:r>
            <a:r>
              <a:rPr lang="en-US" sz="3700" dirty="0"/>
              <a:t>later is of no </a:t>
            </a:r>
            <a:r>
              <a:rPr lang="en-US" sz="3700" dirty="0" smtClean="0"/>
              <a:t>consequence </a:t>
            </a:r>
            <a:endParaRPr lang="en-US" sz="3700" dirty="0"/>
          </a:p>
          <a:p>
            <a:pPr lvl="0">
              <a:lnSpc>
                <a:spcPct val="150000"/>
              </a:lnSpc>
            </a:pPr>
            <a:r>
              <a:rPr lang="en-US" sz="3700" dirty="0"/>
              <a:t>Always remember the game is played one arrow at a time. Don’t put undue pressure on </a:t>
            </a:r>
            <a:r>
              <a:rPr lang="en-US" sz="3700" dirty="0" smtClean="0"/>
              <a:t>yourself 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is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00B050"/>
                </a:solidFill>
              </a:rPr>
              <a:t>IMPOSSIBLE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score an arrow you haven’t </a:t>
            </a:r>
            <a:r>
              <a:rPr lang="en-US" sz="2800" dirty="0" smtClean="0"/>
              <a:t>shot  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is </a:t>
            </a:r>
            <a:r>
              <a:rPr lang="en-US" sz="2800" b="1" i="1" dirty="0">
                <a:solidFill>
                  <a:srgbClr val="00B050"/>
                </a:solidFill>
              </a:rPr>
              <a:t>IMPOSSIBLE</a:t>
            </a:r>
            <a:r>
              <a:rPr lang="en-US" sz="2800" dirty="0"/>
              <a:t> to predict (expect, or </a:t>
            </a:r>
            <a:r>
              <a:rPr lang="en-US" sz="2800" dirty="0" smtClean="0"/>
              <a:t>plan) on </a:t>
            </a:r>
            <a:r>
              <a:rPr lang="en-US" sz="2800" dirty="0"/>
              <a:t>a fictitious </a:t>
            </a:r>
            <a:r>
              <a:rPr lang="en-US" sz="2800" b="1" i="1" dirty="0"/>
              <a:t>End Score </a:t>
            </a:r>
            <a:r>
              <a:rPr lang="en-US" sz="2800" dirty="0"/>
              <a:t>when you have not shot the required </a:t>
            </a:r>
            <a:r>
              <a:rPr lang="en-US" sz="2800" dirty="0" smtClean="0"/>
              <a:t>arrows</a:t>
            </a:r>
            <a:endParaRPr lang="en-US" sz="2800" dirty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marL="457200" lvl="1" indent="0">
              <a:buNone/>
            </a:pPr>
            <a:r>
              <a:rPr lang="en-US" sz="6000" dirty="0" smtClean="0"/>
              <a:t>		</a:t>
            </a:r>
            <a:r>
              <a:rPr lang="en-US" sz="6000" b="1" i="1" dirty="0" smtClean="0">
                <a:solidFill>
                  <a:srgbClr val="00B050"/>
                </a:solidFill>
              </a:rPr>
              <a:t>ONE ARROW AT A TIME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4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40" y="-122663"/>
            <a:ext cx="11153104" cy="6735335"/>
          </a:xfrm>
        </p:spPr>
        <p:txBody>
          <a:bodyPr>
            <a:normAutofit fontScale="25000" lnSpcReduction="2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>
              <a:lnSpc>
                <a:spcPct val="170000"/>
              </a:lnSpc>
            </a:pPr>
            <a:r>
              <a:rPr lang="en-US" sz="11200" dirty="0"/>
              <a:t>Always have a game plan when you arrive for practice.</a:t>
            </a:r>
          </a:p>
          <a:p>
            <a:pPr lvl="0">
              <a:lnSpc>
                <a:spcPct val="170000"/>
              </a:lnSpc>
            </a:pPr>
            <a:r>
              <a:rPr lang="en-US" sz="11200" dirty="0" smtClean="0"/>
              <a:t>Try to shoot every arrow as consistently and aggressively as you can without elevating your stress level. Understand there is a fine line between too fast and just right.</a:t>
            </a:r>
          </a:p>
          <a:p>
            <a:pPr lvl="0">
              <a:lnSpc>
                <a:spcPct val="170000"/>
              </a:lnSpc>
            </a:pPr>
            <a:r>
              <a:rPr lang="en-US" sz="11200" dirty="0" smtClean="0"/>
              <a:t>Develop consistent Shot-Routines (to stay focused, and eliminate TP)</a:t>
            </a:r>
          </a:p>
          <a:p>
            <a:pPr lvl="1">
              <a:lnSpc>
                <a:spcPct val="170000"/>
              </a:lnSpc>
            </a:pPr>
            <a:r>
              <a:rPr lang="en-US" sz="9600" dirty="0" smtClean="0"/>
              <a:t>Pre-Shot (repeat, repeat, repeat YOUR steps on every arrow)</a:t>
            </a:r>
          </a:p>
          <a:p>
            <a:pPr lvl="1">
              <a:lnSpc>
                <a:spcPct val="170000"/>
              </a:lnSpc>
            </a:pPr>
            <a:r>
              <a:rPr lang="en-US" sz="9600" dirty="0" smtClean="0"/>
              <a:t>Shot Execution (remember the previous 100% focus time window)</a:t>
            </a:r>
          </a:p>
          <a:p>
            <a:pPr marL="914400" lvl="2" indent="0">
              <a:lnSpc>
                <a:spcPct val="170000"/>
              </a:lnSpc>
              <a:buNone/>
            </a:pPr>
            <a:r>
              <a:rPr lang="en-US" sz="9600" dirty="0"/>
              <a:t>When at Full </a:t>
            </a:r>
            <a:r>
              <a:rPr lang="en-US" sz="9600" dirty="0" smtClean="0"/>
              <a:t>Draw: </a:t>
            </a:r>
            <a:r>
              <a:rPr lang="en-US" sz="9600" b="1" i="1" dirty="0">
                <a:solidFill>
                  <a:srgbClr val="00B050"/>
                </a:solidFill>
              </a:rPr>
              <a:t>Don’t think about anything </a:t>
            </a:r>
            <a:r>
              <a:rPr lang="en-US" sz="9600" dirty="0"/>
              <a:t>– </a:t>
            </a:r>
            <a:r>
              <a:rPr lang="en-US" sz="9600" b="1" i="1" dirty="0" smtClean="0">
                <a:solidFill>
                  <a:srgbClr val="00B050"/>
                </a:solidFill>
              </a:rPr>
              <a:t>Shoot YOUR Picture</a:t>
            </a:r>
            <a:endParaRPr lang="en-US" sz="9600" b="1" i="1" dirty="0">
              <a:solidFill>
                <a:srgbClr val="00B050"/>
              </a:solidFill>
            </a:endParaRPr>
          </a:p>
          <a:p>
            <a:pPr lvl="1">
              <a:lnSpc>
                <a:spcPct val="170000"/>
              </a:lnSpc>
            </a:pPr>
            <a:r>
              <a:rPr lang="en-US" sz="9600" dirty="0" smtClean="0"/>
              <a:t>Post-Shot (now’s the time to QUIET your mind/muscles and </a:t>
            </a:r>
            <a:r>
              <a:rPr lang="en-US" sz="9600" b="1" i="1" dirty="0" smtClean="0">
                <a:solidFill>
                  <a:srgbClr val="00B050"/>
                </a:solidFill>
              </a:rPr>
              <a:t>RELAX, RELAX RELAX</a:t>
            </a:r>
            <a:r>
              <a:rPr lang="en-US" sz="96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6000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5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8" y="90151"/>
            <a:ext cx="11153104" cy="664518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4200" dirty="0" smtClean="0"/>
              <a:t>Score</a:t>
            </a:r>
          </a:p>
          <a:p>
            <a:pPr lvl="0"/>
            <a:endParaRPr lang="en-US" sz="4200" dirty="0" smtClean="0"/>
          </a:p>
          <a:p>
            <a:pPr marL="0" lvl="0" indent="0" algn="ctr">
              <a:buNone/>
            </a:pPr>
            <a:r>
              <a:rPr lang="en-US" sz="5700" i="1" dirty="0" smtClean="0">
                <a:solidFill>
                  <a:srgbClr val="FF0000"/>
                </a:solidFill>
              </a:rPr>
              <a:t>(</a:t>
            </a:r>
            <a:r>
              <a:rPr lang="en-US" sz="5700" b="1" i="1" dirty="0" smtClean="0">
                <a:solidFill>
                  <a:srgbClr val="FF0000"/>
                </a:solidFill>
              </a:rPr>
              <a:t>DO NOT THINK ABOUT IT</a:t>
            </a:r>
            <a:r>
              <a:rPr lang="en-US" sz="5700" i="1" dirty="0" smtClean="0">
                <a:solidFill>
                  <a:srgbClr val="FF0000"/>
                </a:solidFill>
              </a:rPr>
              <a:t>)</a:t>
            </a:r>
          </a:p>
          <a:p>
            <a:pPr lvl="0"/>
            <a:endParaRPr lang="en-US" sz="3600" dirty="0"/>
          </a:p>
          <a:p>
            <a:pPr lvl="1">
              <a:lnSpc>
                <a:spcPct val="120000"/>
              </a:lnSpc>
            </a:pPr>
            <a:r>
              <a:rPr lang="en-US" sz="3000" dirty="0"/>
              <a:t>When you step on the course you ALREADY have a 900 </a:t>
            </a:r>
            <a:r>
              <a:rPr lang="en-US" sz="3000" dirty="0" smtClean="0"/>
              <a:t>(600, or 300). 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/>
              <a:t>Shoot </a:t>
            </a:r>
            <a:r>
              <a:rPr lang="en-US" sz="3000" dirty="0"/>
              <a:t>in a </a:t>
            </a:r>
            <a:r>
              <a:rPr lang="en-US" sz="3000" b="1" i="1" dirty="0">
                <a:solidFill>
                  <a:srgbClr val="00B050"/>
                </a:solidFill>
              </a:rPr>
              <a:t>100% </a:t>
            </a:r>
            <a:r>
              <a:rPr lang="en-US" sz="3000" b="1" i="1" dirty="0" smtClean="0">
                <a:solidFill>
                  <a:srgbClr val="00B050"/>
                </a:solidFill>
              </a:rPr>
              <a:t>Positive </a:t>
            </a:r>
            <a:r>
              <a:rPr lang="en-US" sz="3000" dirty="0"/>
              <a:t>mind set and </a:t>
            </a:r>
            <a:r>
              <a:rPr lang="en-US" sz="3000" dirty="0" smtClean="0"/>
              <a:t>follow</a:t>
            </a:r>
            <a:r>
              <a:rPr lang="en-US" sz="3000" b="1" i="1" dirty="0"/>
              <a:t> </a:t>
            </a:r>
            <a:r>
              <a:rPr lang="en-US" sz="3000" b="1" i="1" u="sng" dirty="0" smtClean="0">
                <a:solidFill>
                  <a:srgbClr val="00B050"/>
                </a:solidFill>
              </a:rPr>
              <a:t>Your Routines </a:t>
            </a:r>
            <a:r>
              <a:rPr lang="en-US" sz="3000" dirty="0" smtClean="0"/>
              <a:t>to </a:t>
            </a:r>
            <a:r>
              <a:rPr lang="en-US" sz="3000" dirty="0"/>
              <a:t>keep </a:t>
            </a:r>
            <a:r>
              <a:rPr lang="en-US" sz="3000" b="1" i="1" dirty="0" smtClean="0"/>
              <a:t>YOUR</a:t>
            </a:r>
            <a:r>
              <a:rPr lang="en-US" sz="3000" dirty="0" smtClean="0"/>
              <a:t> </a:t>
            </a:r>
            <a:r>
              <a:rPr lang="en-US" sz="3000" dirty="0"/>
              <a:t>best score</a:t>
            </a:r>
            <a:r>
              <a:rPr lang="en-US" sz="30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/>
              <a:t>You </a:t>
            </a:r>
            <a:r>
              <a:rPr lang="en-US" sz="3000" b="1" dirty="0" smtClean="0">
                <a:solidFill>
                  <a:srgbClr val="FF0000"/>
                </a:solidFill>
              </a:rPr>
              <a:t>CAN NOT CONTROL </a:t>
            </a:r>
            <a:r>
              <a:rPr lang="en-US" sz="3000" dirty="0" smtClean="0"/>
              <a:t>the flight of the arrows anyone else is shooting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/>
              <a:t>You can only control </a:t>
            </a:r>
            <a:r>
              <a:rPr lang="en-US" sz="3000" b="1" dirty="0" smtClean="0">
                <a:solidFill>
                  <a:srgbClr val="00B050"/>
                </a:solidFill>
              </a:rPr>
              <a:t>YOUR ACTIONS, YOUR ARROWS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smtClean="0"/>
              <a:t>and </a:t>
            </a:r>
            <a:r>
              <a:rPr lang="en-US" sz="3000" b="1" dirty="0" smtClean="0">
                <a:solidFill>
                  <a:srgbClr val="00B050"/>
                </a:solidFill>
              </a:rPr>
              <a:t>HOW YOU SHOOT</a:t>
            </a:r>
          </a:p>
          <a:p>
            <a:pPr lvl="2">
              <a:lnSpc>
                <a:spcPct val="120000"/>
              </a:lnSpc>
            </a:pPr>
            <a:r>
              <a:rPr lang="en-US" sz="3000" dirty="0" smtClean="0"/>
              <a:t>Shoot </a:t>
            </a:r>
            <a:r>
              <a:rPr lang="en-US" sz="3000" b="1" dirty="0" smtClean="0">
                <a:solidFill>
                  <a:srgbClr val="00B050"/>
                </a:solidFill>
              </a:rPr>
              <a:t>YOUR</a:t>
            </a:r>
            <a:r>
              <a:rPr lang="en-US" sz="3000" dirty="0" smtClean="0"/>
              <a:t> arrows, </a:t>
            </a:r>
            <a:r>
              <a:rPr lang="en-US" sz="3000" b="1" dirty="0" smtClean="0">
                <a:solidFill>
                  <a:srgbClr val="00B050"/>
                </a:solidFill>
              </a:rPr>
              <a:t>ONE AT A TIME, </a:t>
            </a:r>
            <a:r>
              <a:rPr lang="en-US" sz="3000" dirty="0" smtClean="0"/>
              <a:t>with </a:t>
            </a:r>
            <a:r>
              <a:rPr lang="en-US" sz="3000" b="1" dirty="0" smtClean="0">
                <a:solidFill>
                  <a:srgbClr val="00B050"/>
                </a:solidFill>
              </a:rPr>
              <a:t>YOUR</a:t>
            </a:r>
            <a:r>
              <a:rPr lang="en-US" sz="3000" dirty="0" smtClean="0"/>
              <a:t> routines, the best you can 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/>
              <a:t>and that’s all you can do……</a:t>
            </a:r>
            <a:endParaRPr lang="en-US" sz="3000" dirty="0"/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6000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8" y="90151"/>
            <a:ext cx="11153104" cy="6645185"/>
          </a:xfrm>
        </p:spPr>
        <p:txBody>
          <a:bodyPr>
            <a:normAutofit fontScale="25000" lnSpcReduction="2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sz="11200" dirty="0"/>
              <a:t>Scoring</a:t>
            </a:r>
          </a:p>
          <a:p>
            <a:pPr lvl="1">
              <a:lnSpc>
                <a:spcPct val="120000"/>
              </a:lnSpc>
            </a:pPr>
            <a:r>
              <a:rPr lang="en-US" sz="7200" dirty="0"/>
              <a:t>When you step on the course you ALREADY have a 900 </a:t>
            </a:r>
            <a:r>
              <a:rPr lang="en-US" sz="7200" dirty="0" smtClean="0"/>
              <a:t>(600, or 300). </a:t>
            </a:r>
          </a:p>
          <a:p>
            <a:pPr lvl="1">
              <a:lnSpc>
                <a:spcPct val="120000"/>
              </a:lnSpc>
            </a:pPr>
            <a:r>
              <a:rPr lang="en-US" sz="7200" dirty="0" smtClean="0"/>
              <a:t>Shoot </a:t>
            </a:r>
            <a:r>
              <a:rPr lang="en-US" sz="7200" dirty="0"/>
              <a:t>in a 100% positive mind set and follow</a:t>
            </a:r>
            <a:r>
              <a:rPr lang="en-US" sz="7200" b="1" i="1" u="sng" dirty="0">
                <a:solidFill>
                  <a:srgbClr val="00B050"/>
                </a:solidFill>
              </a:rPr>
              <a:t> YOUR </a:t>
            </a:r>
            <a:r>
              <a:rPr lang="en-US" sz="7200" dirty="0"/>
              <a:t>Routines to keep the best score.</a:t>
            </a:r>
          </a:p>
          <a:p>
            <a:pPr lvl="2">
              <a:lnSpc>
                <a:spcPct val="120000"/>
              </a:lnSpc>
            </a:pPr>
            <a:r>
              <a:rPr lang="en-US" sz="7200" dirty="0"/>
              <a:t>If you shoot 9s in a </a:t>
            </a:r>
            <a:r>
              <a:rPr lang="en-US" sz="7200" dirty="0" smtClean="0"/>
              <a:t>600 </a:t>
            </a:r>
            <a:r>
              <a:rPr lang="en-US" sz="7200" dirty="0"/>
              <a:t>(or </a:t>
            </a:r>
            <a:r>
              <a:rPr lang="en-US" sz="7200" dirty="0" smtClean="0"/>
              <a:t>900</a:t>
            </a:r>
            <a:r>
              <a:rPr lang="en-US" sz="7200" dirty="0"/>
              <a:t>) round, probability says you will get 10s and </a:t>
            </a:r>
            <a:r>
              <a:rPr lang="en-US" sz="7200" dirty="0" err="1" smtClean="0"/>
              <a:t>Xs</a:t>
            </a:r>
            <a:r>
              <a:rPr lang="en-US" sz="7200" dirty="0" smtClean="0"/>
              <a:t>  </a:t>
            </a:r>
          </a:p>
          <a:p>
            <a:pPr lvl="2">
              <a:lnSpc>
                <a:spcPct val="120000"/>
              </a:lnSpc>
            </a:pPr>
            <a:r>
              <a:rPr lang="en-US" sz="7200" dirty="0" smtClean="0"/>
              <a:t>If your shoot 8s in a 600 (or 900) round you will also get 9s, 10s &amp; </a:t>
            </a:r>
            <a:r>
              <a:rPr lang="en-US" sz="7200" dirty="0" err="1"/>
              <a:t>X</a:t>
            </a:r>
            <a:r>
              <a:rPr lang="en-US" sz="7200" dirty="0" err="1" smtClean="0"/>
              <a:t>s</a:t>
            </a:r>
            <a:r>
              <a:rPr lang="en-US" sz="7200" dirty="0" smtClean="0"/>
              <a:t> </a:t>
            </a:r>
            <a:endParaRPr lang="en-US" sz="7200" dirty="0"/>
          </a:p>
          <a:p>
            <a:pPr lvl="2">
              <a:lnSpc>
                <a:spcPct val="120000"/>
              </a:lnSpc>
            </a:pPr>
            <a:r>
              <a:rPr lang="en-US" sz="7200" dirty="0"/>
              <a:t>At roughly 50% </a:t>
            </a:r>
            <a:r>
              <a:rPr lang="en-US" sz="7200" dirty="0" smtClean="0"/>
              <a:t>(10’s </a:t>
            </a:r>
            <a:r>
              <a:rPr lang="en-US" sz="7200" dirty="0"/>
              <a:t>and </a:t>
            </a:r>
            <a:r>
              <a:rPr lang="en-US" sz="7200" dirty="0" smtClean="0"/>
              <a:t>X’s</a:t>
            </a:r>
            <a:r>
              <a:rPr lang="en-US" sz="7200" dirty="0"/>
              <a:t>)  here’s the math</a:t>
            </a:r>
          </a:p>
          <a:p>
            <a:pPr lvl="3">
              <a:lnSpc>
                <a:spcPct val="120000"/>
              </a:lnSpc>
            </a:pPr>
            <a:r>
              <a:rPr lang="en-US" sz="7200" dirty="0" smtClean="0"/>
              <a:t>Example </a:t>
            </a:r>
            <a:r>
              <a:rPr lang="en-US" sz="7200" dirty="0"/>
              <a:t>1</a:t>
            </a:r>
            <a:r>
              <a:rPr lang="en-US" sz="7200" dirty="0" smtClean="0"/>
              <a:t>: </a:t>
            </a:r>
            <a:r>
              <a:rPr lang="en-US" sz="7200" dirty="0"/>
              <a:t>(600 tournament)</a:t>
            </a:r>
          </a:p>
          <a:p>
            <a:pPr lvl="3">
              <a:lnSpc>
                <a:spcPct val="120000"/>
              </a:lnSpc>
            </a:pPr>
            <a:r>
              <a:rPr lang="en-US" sz="7200" dirty="0"/>
              <a:t>5 arrows x 4 ends @ 60 </a:t>
            </a:r>
            <a:r>
              <a:rPr lang="en-US" sz="7200" dirty="0" smtClean="0"/>
              <a:t>yards - </a:t>
            </a:r>
            <a:r>
              <a:rPr lang="en-US" sz="6400" i="1" dirty="0" smtClean="0"/>
              <a:t>3 </a:t>
            </a:r>
            <a:r>
              <a:rPr lang="en-US" sz="6400" i="1" dirty="0"/>
              <a:t>are </a:t>
            </a:r>
            <a:r>
              <a:rPr lang="en-US" sz="6400" i="1" dirty="0" smtClean="0"/>
              <a:t>8’s (6 </a:t>
            </a:r>
            <a:r>
              <a:rPr lang="en-US" sz="6400" i="1" dirty="0"/>
              <a:t>x 4 = </a:t>
            </a:r>
            <a:r>
              <a:rPr lang="en-US" sz="6400" i="1" dirty="0" smtClean="0"/>
              <a:t>24) </a:t>
            </a:r>
            <a:r>
              <a:rPr lang="en-US" sz="6400" i="1" dirty="0"/>
              <a:t>loss of </a:t>
            </a:r>
            <a:r>
              <a:rPr lang="en-US" sz="6400" b="1" i="1" u="sng" dirty="0" smtClean="0"/>
              <a:t>24</a:t>
            </a:r>
            <a:endParaRPr lang="en-US" sz="6400" i="1" dirty="0"/>
          </a:p>
          <a:p>
            <a:pPr lvl="3">
              <a:lnSpc>
                <a:spcPct val="120000"/>
              </a:lnSpc>
            </a:pPr>
            <a:r>
              <a:rPr lang="en-US" sz="7200" dirty="0" smtClean="0"/>
              <a:t>5 </a:t>
            </a:r>
            <a:r>
              <a:rPr lang="en-US" sz="7200" dirty="0"/>
              <a:t>arrows x 4 ends @ 50 </a:t>
            </a:r>
            <a:r>
              <a:rPr lang="en-US" sz="7200" dirty="0" smtClean="0"/>
              <a:t>yards - </a:t>
            </a:r>
            <a:r>
              <a:rPr lang="en-US" sz="6400" i="1" dirty="0"/>
              <a:t>3 are 9’s (3 x 4 = 12) loss of </a:t>
            </a:r>
            <a:r>
              <a:rPr lang="en-US" sz="6400" b="1" i="1" u="sng" dirty="0"/>
              <a:t>12</a:t>
            </a:r>
            <a:endParaRPr lang="en-US" sz="6400" i="1" dirty="0"/>
          </a:p>
          <a:p>
            <a:pPr lvl="3">
              <a:lnSpc>
                <a:spcPct val="120000"/>
              </a:lnSpc>
            </a:pPr>
            <a:r>
              <a:rPr lang="en-US" sz="7200" dirty="0" smtClean="0"/>
              <a:t>5 </a:t>
            </a:r>
            <a:r>
              <a:rPr lang="en-US" sz="7200" dirty="0"/>
              <a:t>arrows x 4 ends @ 40 </a:t>
            </a:r>
            <a:r>
              <a:rPr lang="en-US" sz="7200" dirty="0" smtClean="0"/>
              <a:t>yards - </a:t>
            </a:r>
            <a:r>
              <a:rPr lang="en-US" sz="6400" i="1" dirty="0" smtClean="0"/>
              <a:t>2 </a:t>
            </a:r>
            <a:r>
              <a:rPr lang="en-US" sz="6400" i="1" dirty="0"/>
              <a:t>are 9’s (2 x 4 = 8) loss of </a:t>
            </a:r>
            <a:r>
              <a:rPr lang="en-US" sz="6400" b="1" i="1" u="sng" dirty="0"/>
              <a:t>8</a:t>
            </a:r>
            <a:endParaRPr lang="en-US" sz="6400" i="1" dirty="0"/>
          </a:p>
          <a:p>
            <a:pPr marL="1828800" lvl="4" indent="0">
              <a:lnSpc>
                <a:spcPct val="120000"/>
              </a:lnSpc>
              <a:buNone/>
            </a:pPr>
            <a:r>
              <a:rPr lang="en-US" sz="7200" dirty="0"/>
              <a:t>F</a:t>
            </a:r>
            <a:r>
              <a:rPr lang="en-US" sz="7200" dirty="0" smtClean="0"/>
              <a:t>inal </a:t>
            </a:r>
            <a:r>
              <a:rPr lang="en-US" sz="7200" dirty="0"/>
              <a:t>score </a:t>
            </a:r>
            <a:r>
              <a:rPr lang="en-US" sz="7200" dirty="0" smtClean="0"/>
              <a:t>556</a:t>
            </a:r>
          </a:p>
          <a:p>
            <a:pPr marL="1828800" lvl="4" indent="0">
              <a:lnSpc>
                <a:spcPct val="120000"/>
              </a:lnSpc>
              <a:buNone/>
            </a:pPr>
            <a:endParaRPr lang="en-US" sz="7200" dirty="0"/>
          </a:p>
          <a:p>
            <a:pPr lvl="3">
              <a:lnSpc>
                <a:spcPct val="120000"/>
              </a:lnSpc>
            </a:pPr>
            <a:r>
              <a:rPr lang="en-US" sz="7200" dirty="0" smtClean="0"/>
              <a:t>Example 2: </a:t>
            </a:r>
            <a:r>
              <a:rPr lang="en-US" sz="7200" dirty="0"/>
              <a:t>(900 tournament)</a:t>
            </a:r>
          </a:p>
          <a:p>
            <a:pPr lvl="4">
              <a:lnSpc>
                <a:spcPct val="120000"/>
              </a:lnSpc>
            </a:pPr>
            <a:r>
              <a:rPr lang="en-US" sz="7200" dirty="0"/>
              <a:t>6 arrows X 5 ends @ 60 yards = </a:t>
            </a:r>
            <a:r>
              <a:rPr lang="en-US" sz="7200" dirty="0" smtClean="0"/>
              <a:t>30 (6 </a:t>
            </a:r>
            <a:r>
              <a:rPr lang="en-US" sz="7200" dirty="0"/>
              <a:t>x </a:t>
            </a:r>
            <a:r>
              <a:rPr lang="en-US" sz="7200" dirty="0" smtClean="0"/>
              <a:t>5=30)</a:t>
            </a:r>
            <a:endParaRPr lang="en-US" sz="7200" dirty="0"/>
          </a:p>
          <a:p>
            <a:pPr lvl="4">
              <a:lnSpc>
                <a:spcPct val="120000"/>
              </a:lnSpc>
            </a:pPr>
            <a:r>
              <a:rPr lang="en-US" sz="7200" dirty="0"/>
              <a:t>6 arrows X 5 ends @ 50 yards = 15 (3 x 5=15)</a:t>
            </a:r>
          </a:p>
          <a:p>
            <a:pPr lvl="4">
              <a:lnSpc>
                <a:spcPct val="120000"/>
              </a:lnSpc>
            </a:pPr>
            <a:r>
              <a:rPr lang="en-US" sz="7200" dirty="0"/>
              <a:t>6 arrows x 5 ends @ 40 yards = 10 (2 x 5=10)</a:t>
            </a:r>
          </a:p>
          <a:p>
            <a:pPr marL="1828800" lvl="4" indent="0">
              <a:lnSpc>
                <a:spcPct val="120000"/>
              </a:lnSpc>
              <a:buNone/>
            </a:pPr>
            <a:r>
              <a:rPr lang="en-US" sz="7200" dirty="0"/>
              <a:t>Final score </a:t>
            </a:r>
            <a:r>
              <a:rPr lang="en-US" sz="7200" dirty="0" smtClean="0"/>
              <a:t>845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6000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782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Stay IN The Game ….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IN The Game or ….</dc:title>
  <dc:creator>Rachel Burge</dc:creator>
  <cp:lastModifiedBy>Rod Burge</cp:lastModifiedBy>
  <cp:revision>77</cp:revision>
  <dcterms:created xsi:type="dcterms:W3CDTF">2019-03-06T13:09:43Z</dcterms:created>
  <dcterms:modified xsi:type="dcterms:W3CDTF">2022-05-04T16:22:58Z</dcterms:modified>
</cp:coreProperties>
</file>